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120" r:id="rId2"/>
    <p:sldId id="2114" r:id="rId3"/>
    <p:sldId id="2128" r:id="rId4"/>
    <p:sldId id="2113" r:id="rId5"/>
    <p:sldId id="2081" r:id="rId6"/>
    <p:sldId id="2129" r:id="rId7"/>
    <p:sldId id="2117" r:id="rId8"/>
    <p:sldId id="2130" r:id="rId9"/>
    <p:sldId id="2131" r:id="rId10"/>
    <p:sldId id="2132" r:id="rId11"/>
    <p:sldId id="2127" r:id="rId12"/>
    <p:sldId id="2126" r:id="rId13"/>
    <p:sldId id="2133" r:id="rId14"/>
    <p:sldId id="2134" r:id="rId15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76" autoAdjust="0"/>
  </p:normalViewPr>
  <p:slideViewPr>
    <p:cSldViewPr>
      <p:cViewPr varScale="1">
        <p:scale>
          <a:sx n="88" d="100"/>
          <a:sy n="88" d="100"/>
        </p:scale>
        <p:origin x="-904" y="-104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Quick-look product overlap is not perfect</a:t>
            </a:r>
            <a:r>
              <a:rPr lang="en-US" baseline="0" dirty="0" smtClean="0"/>
              <a:t> as the images still require additional correction and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38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Detailed wetlands images from</a:t>
            </a:r>
            <a:r>
              <a:rPr lang="en-US" baseline="0" dirty="0" smtClean="0"/>
              <a:t> </a:t>
            </a:r>
            <a:r>
              <a:rPr lang="en-US" b="1" baseline="0" dirty="0" smtClean="0"/>
              <a:t>TOP</a:t>
            </a:r>
            <a:r>
              <a:rPr lang="en-US" baseline="0" dirty="0" smtClean="0"/>
              <a:t>: the </a:t>
            </a:r>
            <a:r>
              <a:rPr lang="en-US" baseline="0" dirty="0" err="1" smtClean="0"/>
              <a:t>Innoko</a:t>
            </a:r>
            <a:r>
              <a:rPr lang="en-US" baseline="0" dirty="0" smtClean="0"/>
              <a:t> NWR and </a:t>
            </a:r>
            <a:r>
              <a:rPr lang="en-US" b="1" baseline="0" dirty="0" smtClean="0"/>
              <a:t>BOTTOM</a:t>
            </a:r>
            <a:r>
              <a:rPr lang="en-US" baseline="0" dirty="0" smtClean="0"/>
              <a:t>: the </a:t>
            </a:r>
            <a:r>
              <a:rPr lang="en-US" baseline="0" dirty="0" err="1" smtClean="0"/>
              <a:t>Selawik</a:t>
            </a:r>
            <a:r>
              <a:rPr lang="en-US" baseline="0" dirty="0" smtClean="0"/>
              <a:t> NWR. Both feature serpentine rivers and myriad lakes, fens and bogs. </a:t>
            </a:r>
            <a:r>
              <a:rPr lang="en-US" baseline="0" dirty="0" err="1" smtClean="0"/>
              <a:t>AirMOSS</a:t>
            </a:r>
            <a:r>
              <a:rPr lang="en-US" baseline="0" dirty="0" smtClean="0"/>
              <a:t> P-band radar will help ABoVE researchers understand the differences in the permafrost </a:t>
            </a:r>
            <a:r>
              <a:rPr lang="en-US" baseline="0" smtClean="0"/>
              <a:t>active layer, </a:t>
            </a:r>
            <a:r>
              <a:rPr lang="en-US" baseline="0" dirty="0" smtClean="0"/>
              <a:t>soil moisture, and vegetation in these ecosystems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3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7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err="1" smtClean="0"/>
              <a:t>AirMOSS</a:t>
            </a:r>
            <a:r>
              <a:rPr lang="en-US" sz="1000" dirty="0" smtClean="0"/>
              <a:t> Early Season/May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uavsar.jpl.nasa.gov/cgi-bin/report.pl?planID=PLAN_1117_v01%23ma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27 May 2017 (DOY  147) </a:t>
            </a:r>
          </a:p>
          <a:p>
            <a:pPr eaLnBrk="1" hangingPunct="1"/>
            <a:r>
              <a:rPr lang="en-US" sz="2400" b="1" dirty="0" err="1" smtClean="0"/>
              <a:t>AirMOSS</a:t>
            </a:r>
            <a:r>
              <a:rPr lang="en-US" sz="2400" b="1" dirty="0" smtClean="0"/>
              <a:t>: Yukon-</a:t>
            </a:r>
            <a:r>
              <a:rPr lang="en-US" sz="2400" b="1" dirty="0" err="1" smtClean="0"/>
              <a:t>Kuskowim</a:t>
            </a:r>
            <a:r>
              <a:rPr lang="en-US" sz="2400" b="1" dirty="0" smtClean="0"/>
              <a:t> Delta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May 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532057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Views of Denali and western Alaska</a:t>
            </a:r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27 May 2017/DOY 147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Yukon – Kuskokwim Delta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7" y="1160398"/>
            <a:ext cx="2743198" cy="1816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9" y="1160398"/>
            <a:ext cx="2743198" cy="1816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43" y="1160398"/>
            <a:ext cx="2743198" cy="1816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145" y="3320638"/>
            <a:ext cx="2743198" cy="1816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3344416"/>
            <a:ext cx="2743198" cy="1816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886" y="3320638"/>
            <a:ext cx="2743200" cy="18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0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27 May 2017/DOY 147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Yukon – Kuskokwim Delta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944" y="1112168"/>
            <a:ext cx="32403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/>
              <a:t>AirMOSS</a:t>
            </a:r>
            <a:r>
              <a:rPr lang="en-US" sz="1800" dirty="0"/>
              <a:t> Quick-look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/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ea typeface="Calibri" charset="0"/>
              </a:rPr>
              <a:t>Line 2, ID </a:t>
            </a:r>
            <a:r>
              <a:rPr lang="en-US" sz="1600" dirty="0"/>
              <a:t>27030</a:t>
            </a:r>
            <a:r>
              <a:rPr lang="en-US" sz="1600" dirty="0">
                <a:ea typeface="Calibri" charset="0"/>
              </a:rPr>
              <a:t>: YK Delta 1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Line </a:t>
            </a:r>
            <a:r>
              <a:rPr lang="en-US" sz="1600" dirty="0">
                <a:ea typeface="Calibri" charset="0"/>
              </a:rPr>
              <a:t>3, ID </a:t>
            </a:r>
            <a:r>
              <a:rPr lang="en-US" sz="1600" dirty="0"/>
              <a:t>27031</a:t>
            </a:r>
            <a:r>
              <a:rPr lang="en-US" sz="1600" dirty="0">
                <a:ea typeface="Calibri" charset="0"/>
              </a:rPr>
              <a:t>: YK Delta 2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C. Line </a:t>
            </a:r>
            <a:r>
              <a:rPr lang="en-US" sz="1600" dirty="0">
                <a:ea typeface="Calibri" charset="0"/>
              </a:rPr>
              <a:t>4, ID </a:t>
            </a:r>
            <a:r>
              <a:rPr lang="en-US" sz="1600" dirty="0"/>
              <a:t>01811</a:t>
            </a:r>
            <a:r>
              <a:rPr lang="en-US" sz="1600" dirty="0">
                <a:ea typeface="Calibri" charset="0"/>
              </a:rPr>
              <a:t>: YK Coast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D. Line 5, ID </a:t>
            </a:r>
            <a:r>
              <a:rPr lang="en-US" sz="1600" dirty="0" smtClean="0"/>
              <a:t>04214</a:t>
            </a:r>
            <a:r>
              <a:rPr lang="en-US" sz="1600" dirty="0" smtClean="0">
                <a:ea typeface="Calibri" charset="0"/>
              </a:rPr>
              <a:t>: </a:t>
            </a:r>
            <a:r>
              <a:rPr lang="en-US" sz="1600" dirty="0" err="1" smtClean="0">
                <a:ea typeface="Calibri" charset="0"/>
              </a:rPr>
              <a:t>Innoko</a:t>
            </a:r>
            <a:endParaRPr lang="en-US" sz="1600" dirty="0" smtClean="0">
              <a:ea typeface="Calibri" charset="0"/>
            </a:endParaRPr>
          </a:p>
          <a:p>
            <a:pPr algn="l">
              <a:spcAft>
                <a:spcPts val="0"/>
              </a:spcAft>
            </a:pPr>
            <a:endParaRPr lang="en-US" sz="1600" dirty="0"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99" y="5504656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336" y="968151"/>
            <a:ext cx="1143000" cy="8669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00" y="968152"/>
            <a:ext cx="1143000" cy="86698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36" y="968152"/>
            <a:ext cx="1143000" cy="63610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76464" y="96815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2872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7008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744" y="968152"/>
            <a:ext cx="1143000" cy="118825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51144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D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27 May 2017/DOY 147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Yukon – Kuskokwim Delta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36" y="1112168"/>
            <a:ext cx="32403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/>
              <a:t>AirMOSS</a:t>
            </a:r>
            <a:r>
              <a:rPr lang="en-US" sz="1800" dirty="0"/>
              <a:t> Quick-look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/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FF"/>
                </a:solidFill>
                <a:ea typeface="Calibri" charset="0"/>
              </a:rPr>
              <a:t>A. Line </a:t>
            </a:r>
            <a:r>
              <a:rPr lang="en-US" sz="1600" dirty="0">
                <a:solidFill>
                  <a:srgbClr val="0000FF"/>
                </a:solidFill>
                <a:ea typeface="Calibri" charset="0"/>
              </a:rPr>
              <a:t>7, ID 25507: </a:t>
            </a:r>
            <a:r>
              <a:rPr lang="en-US" sz="1600" dirty="0" err="1">
                <a:solidFill>
                  <a:srgbClr val="0000FF"/>
                </a:solidFill>
                <a:ea typeface="Calibri" charset="0"/>
              </a:rPr>
              <a:t>Huslia</a:t>
            </a:r>
            <a:endParaRPr lang="en-US" sz="1600" dirty="0">
              <a:solidFill>
                <a:srgbClr val="0000FF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FF"/>
                </a:solidFill>
                <a:ea typeface="Calibri" charset="0"/>
              </a:rPr>
              <a:t>B. Line </a:t>
            </a:r>
            <a:r>
              <a:rPr lang="en-US" sz="1600" dirty="0">
                <a:solidFill>
                  <a:srgbClr val="0000FF"/>
                </a:solidFill>
                <a:ea typeface="Calibri" charset="0"/>
              </a:rPr>
              <a:t>8, ID 25508: </a:t>
            </a:r>
            <a:r>
              <a:rPr lang="en-US" sz="1600" dirty="0" err="1">
                <a:solidFill>
                  <a:srgbClr val="0000FF"/>
                </a:solidFill>
                <a:ea typeface="Calibri" charset="0"/>
              </a:rPr>
              <a:t>Koyuk</a:t>
            </a:r>
            <a:endParaRPr lang="en-US" sz="1600" dirty="0">
              <a:solidFill>
                <a:srgbClr val="0000FF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FF"/>
                </a:solidFill>
                <a:ea typeface="Calibri" charset="0"/>
              </a:rPr>
              <a:t>C. Line </a:t>
            </a:r>
            <a:r>
              <a:rPr lang="en-US" sz="1600" dirty="0">
                <a:solidFill>
                  <a:srgbClr val="0000FF"/>
                </a:solidFill>
                <a:ea typeface="Calibri" charset="0"/>
              </a:rPr>
              <a:t>9, ID 03106: </a:t>
            </a:r>
            <a:r>
              <a:rPr lang="en-US" sz="1600" dirty="0" err="1">
                <a:solidFill>
                  <a:srgbClr val="0000FF"/>
                </a:solidFill>
                <a:ea typeface="Calibri" charset="0"/>
              </a:rPr>
              <a:t>Selawik</a:t>
            </a:r>
            <a:endParaRPr lang="en-US" sz="1600" dirty="0">
              <a:solidFill>
                <a:srgbClr val="0000FF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FF"/>
                </a:solidFill>
                <a:ea typeface="Calibri" charset="0"/>
              </a:rPr>
              <a:t>D. Line </a:t>
            </a:r>
            <a:r>
              <a:rPr lang="en-US" sz="1600" dirty="0">
                <a:solidFill>
                  <a:srgbClr val="0000FF"/>
                </a:solidFill>
                <a:ea typeface="Calibri" charset="0"/>
              </a:rPr>
              <a:t>10, ID 20007: </a:t>
            </a:r>
            <a:r>
              <a:rPr lang="en-US" sz="1600" dirty="0" err="1">
                <a:solidFill>
                  <a:srgbClr val="0000FF"/>
                </a:solidFill>
                <a:ea typeface="Calibri" charset="0"/>
              </a:rPr>
              <a:t>Coldfoot</a:t>
            </a:r>
            <a:endParaRPr lang="en-US" sz="1600" dirty="0">
              <a:solidFill>
                <a:srgbClr val="0000FF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endParaRPr lang="en-US" sz="1600" dirty="0"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99" y="5504656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464" y="968152"/>
            <a:ext cx="1143000" cy="6669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00" y="968152"/>
            <a:ext cx="1143000" cy="47194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76464" y="96815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2872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608" y="968151"/>
            <a:ext cx="1143000" cy="81563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7008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744" y="968151"/>
            <a:ext cx="1143000" cy="97944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1144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D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1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27 May 2017/DOY 147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Yukon – Kuskokwim Delta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86353" y="-2579256"/>
            <a:ext cx="1143000" cy="8669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74344" y="-1715010"/>
            <a:ext cx="1143000" cy="8669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928" y="341642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Overlapping segments acquired over YK Delta tundra that burned in 2015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Multiple ABoVE projects are working here to understand the impacts of these recent burns on permafrost degradation, carbon fluxes, and wildlife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Swaths are each </a:t>
            </a:r>
            <a:r>
              <a:rPr lang="en-US" dirty="0" err="1" smtClean="0"/>
              <a:t>approx</a:t>
            </a:r>
            <a:r>
              <a:rPr lang="en-US" dirty="0" smtClean="0"/>
              <a:t> 12 km x 70 km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9179" y="2800290"/>
            <a:ext cx="89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27030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20" y="1184176"/>
            <a:ext cx="89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27031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0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27 May 2017/DOY 147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Yukon – Kuskokwim Delta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148507" y="-2157434"/>
            <a:ext cx="2435626" cy="868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131849" y="309745"/>
            <a:ext cx="2423102" cy="868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58" y="968152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</a:rPr>
              <a:t>Innoko</a:t>
            </a:r>
            <a:r>
              <a:rPr lang="en-US" b="1" dirty="0" smtClean="0">
                <a:solidFill>
                  <a:srgbClr val="FFFFFF"/>
                </a:solidFill>
              </a:rPr>
              <a:t>/04214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96" y="3416424"/>
            <a:ext cx="1910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</a:rPr>
              <a:t>Selawik</a:t>
            </a:r>
            <a:r>
              <a:rPr lang="en-US" b="1" dirty="0" smtClean="0">
                <a:solidFill>
                  <a:srgbClr val="FFFFFF"/>
                </a:solidFill>
              </a:rPr>
              <a:t>/03106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3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27 May 2017/DOY 147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Yukon – Kuskokwim Delta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Assets Deployed: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Fairbanks (PAFA) </a:t>
            </a:r>
            <a:r>
              <a:rPr lang="en-US" sz="1800" dirty="0">
                <a:latin typeface="Arial" charset="0"/>
                <a:ea typeface="Calibri" charset="0"/>
              </a:rPr>
              <a:t>– </a:t>
            </a:r>
            <a:r>
              <a:rPr lang="en-US" sz="1800" dirty="0" err="1">
                <a:latin typeface="Arial" charset="0"/>
                <a:ea typeface="Calibri" charset="0"/>
              </a:rPr>
              <a:t>AirMOSS</a:t>
            </a:r>
            <a:r>
              <a:rPr lang="en-US" sz="1800" dirty="0">
                <a:latin typeface="Arial" charset="0"/>
                <a:ea typeface="Calibri" charset="0"/>
              </a:rPr>
              <a:t> (P-band SAR</a:t>
            </a:r>
            <a:r>
              <a:rPr lang="en-US" sz="1800" dirty="0" smtClean="0">
                <a:latin typeface="Arial" charset="0"/>
                <a:ea typeface="Calibri" charset="0"/>
              </a:rPr>
              <a:t>)/JSC G-III (N992NA)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Pilots: Tom “T-Rex” Ryan, Scott “</a:t>
            </a:r>
            <a:r>
              <a:rPr lang="en-US" sz="1800" dirty="0" err="1" smtClean="0">
                <a:latin typeface="Arial" charset="0"/>
                <a:ea typeface="Calibri" charset="0"/>
              </a:rPr>
              <a:t>Bonz</a:t>
            </a:r>
            <a:r>
              <a:rPr lang="en-US" sz="1800" dirty="0" smtClean="0">
                <a:latin typeface="Arial" charset="0"/>
                <a:ea typeface="Calibri" charset="0"/>
              </a:rPr>
              <a:t>” Reagan, Tom “Duster” Parent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Science Coordinator: N Pinto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Science Lead: M </a:t>
            </a:r>
            <a:r>
              <a:rPr lang="en-US" sz="1800" dirty="0" err="1" smtClean="0">
                <a:latin typeface="Arial" charset="0"/>
                <a:ea typeface="Calibri" charset="0"/>
              </a:rPr>
              <a:t>Moghaddam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Project Manager: Y Lou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Mechanics: Johnny Scott, Jim Fennel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Operators: Phil Vaughn, Dave Elliot, Rocky </a:t>
            </a:r>
            <a:r>
              <a:rPr lang="en-US" sz="1800" dirty="0">
                <a:latin typeface="Arial" charset="0"/>
                <a:ea typeface="Calibri" charset="0"/>
              </a:rPr>
              <a:t>Smith, Roger Chao, Joanne Shimada </a:t>
            </a:r>
            <a:r>
              <a:rPr lang="en-US" sz="1800" dirty="0" smtClean="0">
                <a:latin typeface="Arial" charset="0"/>
                <a:ea typeface="Calibri" charset="0"/>
              </a:rPr>
              <a:t> </a:t>
            </a:r>
            <a:endParaRPr lang="en-US" sz="1800" dirty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800" b="1" dirty="0" smtClean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1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27 May 2017/DOY 147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Yukon – Kuskokwim Delta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Science Flight</a:t>
            </a:r>
          </a:p>
          <a:p>
            <a:r>
              <a:rPr lang="en-US" sz="1800" dirty="0" smtClean="0"/>
              <a:t>Successfully </a:t>
            </a:r>
            <a:r>
              <a:rPr lang="en-US" sz="1800" dirty="0"/>
              <a:t>flew lines 2, 3, 4, 5 of PLAN_1114 (lines 1 and 6 already flown yesterday)</a:t>
            </a:r>
          </a:p>
          <a:p>
            <a:r>
              <a:rPr lang="en-US" sz="1800" dirty="0" smtClean="0"/>
              <a:t>Successfully </a:t>
            </a:r>
            <a:r>
              <a:rPr lang="en-US" sz="1800" dirty="0"/>
              <a:t>flew lines 1, 6, 10 of PLAN_1116 (legacy permafrost lines)</a:t>
            </a:r>
          </a:p>
          <a:p>
            <a:r>
              <a:rPr lang="en-US" sz="1800" dirty="0" smtClean="0"/>
              <a:t>Line </a:t>
            </a:r>
            <a:r>
              <a:rPr lang="en-US" sz="1800" dirty="0"/>
              <a:t>2 of PLAN_1116 also started as a bonus after line 1 but radar reset ~75% into the line; will capture on previously planned sortie (29 May)</a:t>
            </a:r>
          </a:p>
          <a:p>
            <a:r>
              <a:rPr lang="en-US" sz="1800" dirty="0" smtClean="0"/>
              <a:t>No </a:t>
            </a:r>
            <a:r>
              <a:rPr lang="en-US" sz="1800" dirty="0"/>
              <a:t>PPA problems</a:t>
            </a:r>
          </a:p>
          <a:p>
            <a:r>
              <a:rPr lang="en-US" sz="1800" dirty="0" smtClean="0"/>
              <a:t>Clouds </a:t>
            </a:r>
            <a:r>
              <a:rPr lang="en-US" sz="1800" dirty="0"/>
              <a:t>throughout; no major </a:t>
            </a:r>
            <a:r>
              <a:rPr lang="en-US" sz="1800" dirty="0" err="1"/>
              <a:t>precip</a:t>
            </a:r>
            <a:endParaRPr lang="en-US" sz="1800" dirty="0"/>
          </a:p>
          <a:p>
            <a:r>
              <a:rPr lang="en-US" sz="1800" dirty="0" err="1" smtClean="0"/>
              <a:t>Kasischke</a:t>
            </a:r>
            <a:r>
              <a:rPr lang="en-US" sz="1800" dirty="0" smtClean="0"/>
              <a:t> </a:t>
            </a:r>
            <a:r>
              <a:rPr lang="en-US" sz="1800" dirty="0"/>
              <a:t>and Chen in the field at Delta Junction</a:t>
            </a:r>
          </a:p>
          <a:p>
            <a:r>
              <a:rPr lang="en-US" sz="1800" dirty="0" err="1" smtClean="0"/>
              <a:t>Bonz</a:t>
            </a:r>
            <a:r>
              <a:rPr lang="en-US" sz="1800" dirty="0"/>
              <a:t>’ last </a:t>
            </a:r>
            <a:r>
              <a:rPr lang="en-US" sz="1800" dirty="0" err="1"/>
              <a:t>AirMOSS</a:t>
            </a:r>
            <a:r>
              <a:rPr lang="en-US" sz="1800" dirty="0"/>
              <a:t> flight before he retires this Wednesday!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pPr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2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27 May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147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6409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Sunday 28 </a:t>
            </a:r>
            <a:r>
              <a:rPr lang="en-US" sz="1800" b="1" dirty="0"/>
              <a:t>May 2017 (DOY </a:t>
            </a:r>
            <a:r>
              <a:rPr lang="en-US" sz="1800" b="1" dirty="0" smtClean="0"/>
              <a:t>148)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Down Day</a:t>
            </a:r>
          </a:p>
          <a:p>
            <a:pPr algn="l"/>
            <a:endParaRPr lang="en-US" sz="1800" dirty="0"/>
          </a:p>
          <a:p>
            <a:pPr algn="l"/>
            <a:r>
              <a:rPr lang="en-US" sz="1800" b="1" dirty="0" smtClean="0"/>
              <a:t>Monday 29 </a:t>
            </a:r>
            <a:r>
              <a:rPr lang="en-US" sz="1800" b="1" dirty="0"/>
              <a:t>May 2017 (DOY </a:t>
            </a:r>
            <a:r>
              <a:rPr lang="en-US" sz="1800" b="1" dirty="0" smtClean="0"/>
              <a:t>149)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Seward Peninsula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https://</a:t>
            </a:r>
            <a:r>
              <a:rPr lang="en-US" sz="1600" dirty="0" err="1">
                <a:solidFill>
                  <a:srgbClr val="0000FF"/>
                </a:solidFill>
              </a:rPr>
              <a:t>uavsar.jpl.nasa.gov</a:t>
            </a:r>
            <a:r>
              <a:rPr lang="en-US" sz="1600" dirty="0">
                <a:solidFill>
                  <a:srgbClr val="0000FF"/>
                </a:solidFill>
              </a:rPr>
              <a:t>/</a:t>
            </a:r>
            <a:r>
              <a:rPr lang="en-US" sz="1600" dirty="0" err="1">
                <a:solidFill>
                  <a:srgbClr val="0000FF"/>
                </a:solidFill>
              </a:rPr>
              <a:t>cgi</a:t>
            </a:r>
            <a:r>
              <a:rPr lang="en-US" sz="1600" dirty="0">
                <a:solidFill>
                  <a:srgbClr val="0000FF"/>
                </a:solidFill>
              </a:rPr>
              <a:t>-bin/</a:t>
            </a:r>
            <a:r>
              <a:rPr lang="en-US" sz="1600" dirty="0" err="1">
                <a:solidFill>
                  <a:srgbClr val="0000FF"/>
                </a:solidFill>
              </a:rPr>
              <a:t>report.pl?planID</a:t>
            </a:r>
            <a:r>
              <a:rPr lang="en-US" sz="1600" dirty="0">
                <a:solidFill>
                  <a:srgbClr val="0000FF"/>
                </a:solidFill>
              </a:rPr>
              <a:t>=PLAN_1116_v02#flightPlan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Tuesday 30 </a:t>
            </a:r>
            <a:r>
              <a:rPr lang="en-US" sz="1800" b="1" dirty="0"/>
              <a:t>May 2017 (DOY </a:t>
            </a:r>
            <a:r>
              <a:rPr lang="en-US" sz="1800" b="1" dirty="0" smtClean="0"/>
              <a:t>150)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North Slope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  <a:hlinkClick r:id="rId3"/>
              </a:rPr>
              <a:t>https://</a:t>
            </a:r>
            <a:r>
              <a:rPr lang="en-US" sz="1600" dirty="0" err="1">
                <a:solidFill>
                  <a:srgbClr val="0000FF"/>
                </a:solidFill>
                <a:hlinkClick r:id="rId3"/>
              </a:rPr>
              <a:t>uavsar.jpl.nasa.gov</a:t>
            </a:r>
            <a:r>
              <a:rPr lang="en-US" sz="1600" dirty="0">
                <a:solidFill>
                  <a:srgbClr val="0000FF"/>
                </a:solidFill>
                <a:hlinkClick r:id="rId3"/>
              </a:rPr>
              <a:t>/</a:t>
            </a:r>
            <a:r>
              <a:rPr lang="en-US" sz="1600" dirty="0" err="1">
                <a:solidFill>
                  <a:srgbClr val="0000FF"/>
                </a:solidFill>
                <a:hlinkClick r:id="rId3"/>
              </a:rPr>
              <a:t>cgi</a:t>
            </a:r>
            <a:r>
              <a:rPr lang="en-US" sz="1600" dirty="0">
                <a:solidFill>
                  <a:srgbClr val="0000FF"/>
                </a:solidFill>
                <a:hlinkClick r:id="rId3"/>
              </a:rPr>
              <a:t>-bin/</a:t>
            </a:r>
            <a:r>
              <a:rPr lang="en-US" sz="1600" dirty="0" err="1">
                <a:solidFill>
                  <a:srgbClr val="0000FF"/>
                </a:solidFill>
                <a:hlinkClick r:id="rId3"/>
              </a:rPr>
              <a:t>report.pl?planID</a:t>
            </a:r>
            <a:r>
              <a:rPr lang="en-US" sz="1600" dirty="0">
                <a:solidFill>
                  <a:srgbClr val="0000FF"/>
                </a:solidFill>
                <a:hlinkClick r:id="rId3"/>
              </a:rPr>
              <a:t>=PLAN_1117_v01#map</a:t>
            </a:r>
            <a:endParaRPr lang="en-US" sz="1600" dirty="0">
              <a:solidFill>
                <a:srgbClr val="0000FF"/>
              </a:solidFill>
            </a:endParaRPr>
          </a:p>
          <a:p>
            <a:pPr algn="l"/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5-27 at 09.16.53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256" y="1904256"/>
            <a:ext cx="5486400" cy="3097312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27 May 2017/DOY 147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Yukon – Kuskokwim Delta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 1114 v01: Fairbanks AK (PAFA) – PAFA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>
                <a:solidFill>
                  <a:srgbClr val="0000FF"/>
                </a:solidFill>
              </a:rPr>
              <a:t>https://</a:t>
            </a:r>
            <a:r>
              <a:rPr lang="en-US" sz="1800" dirty="0" err="1">
                <a:solidFill>
                  <a:srgbClr val="0000FF"/>
                </a:solidFill>
              </a:rPr>
              <a:t>uavsar.jpl.nasa.gov</a:t>
            </a:r>
            <a:r>
              <a:rPr lang="en-US" sz="1800" dirty="0">
                <a:solidFill>
                  <a:srgbClr val="0000FF"/>
                </a:solidFill>
              </a:rPr>
              <a:t>/</a:t>
            </a:r>
            <a:r>
              <a:rPr lang="en-US" sz="1800" dirty="0" err="1">
                <a:solidFill>
                  <a:srgbClr val="0000FF"/>
                </a:solidFill>
              </a:rPr>
              <a:t>cgi</a:t>
            </a:r>
            <a:r>
              <a:rPr lang="en-US" sz="1800" dirty="0">
                <a:solidFill>
                  <a:srgbClr val="0000FF"/>
                </a:solidFill>
              </a:rPr>
              <a:t>-bin/</a:t>
            </a:r>
            <a:r>
              <a:rPr lang="en-US" sz="1800" dirty="0" err="1">
                <a:solidFill>
                  <a:srgbClr val="0000FF"/>
                </a:solidFill>
              </a:rPr>
              <a:t>report.pl?planID</a:t>
            </a:r>
            <a:r>
              <a:rPr lang="en-US" sz="1800" dirty="0">
                <a:solidFill>
                  <a:srgbClr val="0000FF"/>
                </a:solidFill>
              </a:rPr>
              <a:t>=PLAN_1114_v01#flightPlan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 bwMode="auto">
          <a:xfrm>
            <a:off x="166936" y="1688232"/>
            <a:ext cx="42484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Line 1, </a:t>
            </a:r>
            <a:r>
              <a:rPr lang="en-US" sz="1600" dirty="0">
                <a:solidFill>
                  <a:srgbClr val="008000"/>
                </a:solidFill>
                <a:latin typeface="Arial" charset="0"/>
                <a:ea typeface="Calibri" charset="0"/>
              </a:rPr>
              <a:t>ID 32607: </a:t>
            </a: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Acquired 5/26/17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2, ID </a:t>
            </a:r>
            <a:r>
              <a:rPr lang="en-US" sz="1600" dirty="0" smtClean="0"/>
              <a:t>27030</a:t>
            </a:r>
            <a:r>
              <a:rPr lang="en-US" sz="1600" dirty="0" smtClean="0">
                <a:latin typeface="Arial" charset="0"/>
                <a:ea typeface="Calibri" charset="0"/>
              </a:rPr>
              <a:t>: YK Delta 1</a:t>
            </a: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3, ID </a:t>
            </a:r>
            <a:r>
              <a:rPr lang="en-US" sz="1600" dirty="0" smtClean="0"/>
              <a:t>27031</a:t>
            </a:r>
            <a:r>
              <a:rPr lang="en-US" sz="1600" dirty="0" smtClean="0">
                <a:latin typeface="Arial" charset="0"/>
                <a:ea typeface="Calibri" charset="0"/>
              </a:rPr>
              <a:t>: YK Delta 2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4, ID </a:t>
            </a:r>
            <a:r>
              <a:rPr lang="en-US" sz="1600" dirty="0" smtClean="0"/>
              <a:t>01811</a:t>
            </a:r>
            <a:r>
              <a:rPr lang="en-US" sz="1600" dirty="0" smtClean="0">
                <a:latin typeface="Arial" charset="0"/>
                <a:ea typeface="Calibri" charset="0"/>
              </a:rPr>
              <a:t>: YK Coast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5, ID </a:t>
            </a:r>
            <a:r>
              <a:rPr lang="en-US" sz="1600" dirty="0" smtClean="0"/>
              <a:t>04214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Innoko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Line 6, ID </a:t>
            </a:r>
            <a:r>
              <a:rPr lang="en-US" sz="1600" dirty="0" smtClean="0">
                <a:solidFill>
                  <a:srgbClr val="008000"/>
                </a:solidFill>
              </a:rPr>
              <a:t>30203</a:t>
            </a: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: Acquired 5/26/17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7, ID 25507: </a:t>
            </a:r>
            <a:r>
              <a:rPr lang="en-US" sz="1600" dirty="0" err="1" smtClean="0">
                <a:solidFill>
                  <a:srgbClr val="0000FF"/>
                </a:solidFill>
                <a:latin typeface="Arial" charset="0"/>
                <a:ea typeface="Calibri" charset="0"/>
              </a:rPr>
              <a:t>Huslia</a:t>
            </a:r>
            <a:endParaRPr lang="en-US" sz="16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8, </a:t>
            </a: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ID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25508: </a:t>
            </a:r>
            <a:r>
              <a:rPr lang="en-US" sz="1600" dirty="0" err="1" smtClean="0">
                <a:solidFill>
                  <a:srgbClr val="0000FF"/>
                </a:solidFill>
                <a:latin typeface="Arial" charset="0"/>
                <a:ea typeface="Calibri" charset="0"/>
              </a:rPr>
              <a:t>Koyuk</a:t>
            </a:r>
            <a:endParaRPr lang="en-US" sz="16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9, ID 03106: </a:t>
            </a:r>
            <a:r>
              <a:rPr lang="en-US" sz="1600" dirty="0" err="1" smtClean="0">
                <a:solidFill>
                  <a:srgbClr val="0000FF"/>
                </a:solidFill>
                <a:latin typeface="Arial" charset="0"/>
                <a:ea typeface="Calibri" charset="0"/>
              </a:rPr>
              <a:t>Selawik</a:t>
            </a:r>
            <a:endParaRPr lang="en-US" sz="16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10, ID 20007: </a:t>
            </a:r>
            <a:r>
              <a:rPr lang="en-US" sz="1600" dirty="0" err="1" smtClean="0">
                <a:solidFill>
                  <a:srgbClr val="0000FF"/>
                </a:solidFill>
                <a:latin typeface="Arial" charset="0"/>
                <a:ea typeface="Calibri" charset="0"/>
              </a:rPr>
              <a:t>Coldfoot</a:t>
            </a:r>
            <a:endParaRPr lang="en-US" sz="1600" dirty="0">
              <a:solidFill>
                <a:srgbClr val="0000FF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Lines 7 – 10 added from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Plan 1116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Arial" charset="0"/>
                <a:ea typeface="Calibri" charset="0"/>
              </a:rPr>
              <a:t>P-band keep-out zone shown in RED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Arial" charset="0"/>
                <a:ea typeface="Calibri" charset="0"/>
              </a:rPr>
              <a:t>(centered on Clear, AK: 64.29 N, 149.19 W)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600" dirty="0">
              <a:latin typeface="Arial" charset="0"/>
              <a:ea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6871" y="2779385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04214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03441" y="3920480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32607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5248" y="3704456"/>
            <a:ext cx="604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01811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51312" y="3992488"/>
            <a:ext cx="61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27030</a:t>
            </a:r>
          </a:p>
          <a:p>
            <a:r>
              <a:rPr lang="en-US" sz="1200" b="1" dirty="0" smtClean="0"/>
              <a:t>27031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5368" y="5094094"/>
            <a:ext cx="4266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5/27/17 flight plan &amp; acquisition segments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71793" y="2480320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</a:rPr>
              <a:t>30203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5408" y="1904256"/>
            <a:ext cx="61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25507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25508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03106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03641" y="1904256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20007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5-27 at 15.56.05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280" y="1040160"/>
            <a:ext cx="5291690" cy="48006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27 May 2017/DOY 147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Yukon – Kuskokwim Delta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3263280" y="1040160"/>
            <a:ext cx="504056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Actual Flight Lines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5288" y="4856584"/>
            <a:ext cx="604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01811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83360" y="5187007"/>
            <a:ext cx="61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27030</a:t>
            </a:r>
          </a:p>
          <a:p>
            <a:r>
              <a:rPr lang="en-US" sz="1200" b="1" dirty="0" smtClean="0"/>
              <a:t>27031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21978" y="3281466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25507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5608" y="2851393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20007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0887" y="2923401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03106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9424" y="3715489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25508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9424" y="4147537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04214</a:t>
            </a:r>
            <a:endParaRPr lang="en-US" b="1" dirty="0"/>
          </a:p>
        </p:txBody>
      </p:sp>
      <p:sp>
        <p:nvSpPr>
          <p:cNvPr id="21" name="Content Placeholder 11"/>
          <p:cNvSpPr txBox="1">
            <a:spLocks/>
          </p:cNvSpPr>
          <p:nvPr/>
        </p:nvSpPr>
        <p:spPr bwMode="auto">
          <a:xfrm>
            <a:off x="94928" y="1472208"/>
            <a:ext cx="424847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Line 1, </a:t>
            </a:r>
            <a:r>
              <a:rPr lang="en-US" sz="1600" dirty="0">
                <a:solidFill>
                  <a:srgbClr val="008000"/>
                </a:solidFill>
                <a:latin typeface="Arial" charset="0"/>
                <a:ea typeface="Calibri" charset="0"/>
              </a:rPr>
              <a:t>ID 32607: </a:t>
            </a: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Acquired 5/26/17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2, ID </a:t>
            </a:r>
            <a:r>
              <a:rPr lang="en-US" sz="1600" dirty="0" smtClean="0"/>
              <a:t>27030</a:t>
            </a:r>
            <a:r>
              <a:rPr lang="en-US" sz="1600" dirty="0" smtClean="0">
                <a:latin typeface="Arial" charset="0"/>
                <a:ea typeface="Calibri" charset="0"/>
              </a:rPr>
              <a:t>: YK Delta 1</a:t>
            </a: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3, ID </a:t>
            </a:r>
            <a:r>
              <a:rPr lang="en-US" sz="1600" dirty="0" smtClean="0"/>
              <a:t>27031</a:t>
            </a:r>
            <a:r>
              <a:rPr lang="en-US" sz="1600" dirty="0" smtClean="0">
                <a:latin typeface="Arial" charset="0"/>
                <a:ea typeface="Calibri" charset="0"/>
              </a:rPr>
              <a:t>: YK Delta 2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4, ID </a:t>
            </a:r>
            <a:r>
              <a:rPr lang="en-US" sz="1600" dirty="0" smtClean="0"/>
              <a:t>01811</a:t>
            </a:r>
            <a:r>
              <a:rPr lang="en-US" sz="1600" dirty="0" smtClean="0">
                <a:latin typeface="Arial" charset="0"/>
                <a:ea typeface="Calibri" charset="0"/>
              </a:rPr>
              <a:t>: YK Coast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5, ID </a:t>
            </a:r>
            <a:r>
              <a:rPr lang="en-US" sz="1600" dirty="0" smtClean="0"/>
              <a:t>04214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Innoko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Line 6, ID </a:t>
            </a:r>
            <a:r>
              <a:rPr lang="en-US" sz="1600" dirty="0" smtClean="0">
                <a:solidFill>
                  <a:srgbClr val="008000"/>
                </a:solidFill>
              </a:rPr>
              <a:t>30203</a:t>
            </a:r>
            <a:r>
              <a:rPr lang="en-US" sz="1600" dirty="0" smtClean="0">
                <a:solidFill>
                  <a:srgbClr val="008000"/>
                </a:solidFill>
                <a:latin typeface="Arial" charset="0"/>
                <a:ea typeface="Calibri" charset="0"/>
              </a:rPr>
              <a:t>: Acquired 5/26/17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7, ID 25507: </a:t>
            </a:r>
            <a:r>
              <a:rPr lang="en-US" sz="1600" dirty="0" err="1" smtClean="0">
                <a:solidFill>
                  <a:srgbClr val="0000FF"/>
                </a:solidFill>
                <a:latin typeface="Arial" charset="0"/>
                <a:ea typeface="Calibri" charset="0"/>
              </a:rPr>
              <a:t>Huslia</a:t>
            </a:r>
            <a:endParaRPr lang="en-US" sz="16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8, </a:t>
            </a: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ID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25508: </a:t>
            </a:r>
            <a:r>
              <a:rPr lang="en-US" sz="1600" dirty="0" err="1" smtClean="0">
                <a:solidFill>
                  <a:srgbClr val="0000FF"/>
                </a:solidFill>
                <a:latin typeface="Arial" charset="0"/>
                <a:ea typeface="Calibri" charset="0"/>
              </a:rPr>
              <a:t>Koyuk</a:t>
            </a:r>
            <a:endParaRPr lang="en-US" sz="16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9, ID 03106: </a:t>
            </a:r>
            <a:r>
              <a:rPr lang="en-US" sz="1600" dirty="0" err="1" smtClean="0">
                <a:solidFill>
                  <a:srgbClr val="0000FF"/>
                </a:solidFill>
                <a:latin typeface="Arial" charset="0"/>
                <a:ea typeface="Calibri" charset="0"/>
              </a:rPr>
              <a:t>Selawik</a:t>
            </a:r>
            <a:endParaRPr lang="en-US" sz="16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10, ID 20007: </a:t>
            </a:r>
            <a:r>
              <a:rPr lang="en-US" sz="1600" dirty="0" err="1" smtClean="0">
                <a:solidFill>
                  <a:srgbClr val="0000FF"/>
                </a:solidFill>
                <a:latin typeface="Arial" charset="0"/>
                <a:ea typeface="Calibri" charset="0"/>
              </a:rPr>
              <a:t>Coldfoot</a:t>
            </a:r>
            <a:endParaRPr lang="en-US" sz="1600" dirty="0">
              <a:solidFill>
                <a:srgbClr val="0000FF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Lines 7 – 10 added from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Plan 1116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5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7072" y="1472208"/>
            <a:ext cx="4114800" cy="3664872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27 May 2017/DOY 147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Yukon – Kuskokwim Delta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944" y="1472208"/>
            <a:ext cx="4114800" cy="3660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000" y="514461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GOES-West Vis (left) and IR (right) show mostly cloudy conditions across Alaska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832" y="4712568"/>
            <a:ext cx="2940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GOES-West Vis  2030Z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1341" y="4712568"/>
            <a:ext cx="2888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GOES-West IR4 2030Z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7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532057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In-flight action</a:t>
            </a:r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27 May 2017/DOY 147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Yukon – Kuskokwim Delta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1160398"/>
            <a:ext cx="2743200" cy="1816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3320638"/>
            <a:ext cx="2743200" cy="1816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1160398"/>
            <a:ext cx="2743200" cy="1816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42" y="1160398"/>
            <a:ext cx="2743200" cy="1816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144" y="3320638"/>
            <a:ext cx="2743200" cy="1816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886" y="3320638"/>
            <a:ext cx="2743200" cy="18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0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532057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Views of Denali and western Alaska</a:t>
            </a:r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27 May 2017/DOY 147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Yukon – Kuskokwim Delta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3320638"/>
            <a:ext cx="2743200" cy="1816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1152701"/>
            <a:ext cx="2743200" cy="1816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42" y="1152701"/>
            <a:ext cx="2743200" cy="1816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144" y="3320638"/>
            <a:ext cx="2743200" cy="18169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887" y="3320638"/>
            <a:ext cx="2743198" cy="18169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1152701"/>
            <a:ext cx="2743198" cy="18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8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2080590609</TotalTime>
  <Words>929</Words>
  <Application>Microsoft Macintosh PowerPoint</Application>
  <PresentationFormat>Custom</PresentationFormat>
  <Paragraphs>159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Photo Editor Photo</vt:lpstr>
      <vt:lpstr>PowerPoint Presentation</vt:lpstr>
      <vt:lpstr>27 May 2017/DOY 147  Yukon – Kuskokwim Delta</vt:lpstr>
      <vt:lpstr>27 May 2017/DOY 147  Yukon – Kuskokwim Delta</vt:lpstr>
      <vt:lpstr>27 May 2017/DOY 147  72-Hour Look Ahead</vt:lpstr>
      <vt:lpstr>27 May 2017/DOY 147  Yukon – Kuskokwim Delta</vt:lpstr>
      <vt:lpstr>27 May 2017/DOY 147  Yukon – Kuskokwim Delta</vt:lpstr>
      <vt:lpstr>27 May 2017/DOY 147  Yukon – Kuskokwim Delta</vt:lpstr>
      <vt:lpstr>27 May 2017/DOY 147  Yukon – Kuskokwim Delta</vt:lpstr>
      <vt:lpstr>27 May 2017/DOY 147  Yukon – Kuskokwim Delta</vt:lpstr>
      <vt:lpstr>27 May 2017/DOY 147  Yukon – Kuskokwim Delta</vt:lpstr>
      <vt:lpstr>27 May 2017/DOY 147  Yukon – Kuskokwim Delta</vt:lpstr>
      <vt:lpstr>27 May 2017/DOY 147  Yukon – Kuskokwim Delta</vt:lpstr>
      <vt:lpstr>27 May 2017/DOY 147  Yukon – Kuskokwim Delta</vt:lpstr>
      <vt:lpstr>27 May 2017/DOY 147  Yukon – Kuskokwim Delta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charles Miller</cp:lastModifiedBy>
  <cp:revision>3522</cp:revision>
  <cp:lastPrinted>2012-09-27T19:06:18Z</cp:lastPrinted>
  <dcterms:created xsi:type="dcterms:W3CDTF">2011-01-14T21:06:41Z</dcterms:created>
  <dcterms:modified xsi:type="dcterms:W3CDTF">2017-05-28T20:36:33Z</dcterms:modified>
</cp:coreProperties>
</file>